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Open Sans Bold" charset="1" panose="00000000000000000000"/>
      <p:regular r:id="rId13"/>
    </p:embeddedFont>
    <p:embeddedFont>
      <p:font typeface="Poppins Bold" charset="1" panose="00000800000000000000"/>
      <p:regular r:id="rId14"/>
    </p:embeddedFont>
    <p:embeddedFont>
      <p:font typeface="Open Sans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D19C2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413153" y="9638067"/>
            <a:ext cx="72099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9306" y="1349015"/>
            <a:ext cx="15101537" cy="3681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9"/>
              </a:lnSpc>
              <a:spcBef>
                <a:spcPct val="0"/>
              </a:spcBef>
            </a:pPr>
            <a:r>
              <a:rPr lang="en-US" sz="1029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Agri Product Price Prediction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52471" y="6872678"/>
            <a:ext cx="9275206" cy="136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2"/>
              </a:lnSpc>
            </a:pPr>
            <a:r>
              <a:rPr lang="en-US" sz="2737" spc="2189">
                <a:solidFill>
                  <a:srgbClr val="F5C400"/>
                </a:solidFill>
                <a:latin typeface="Open Sans"/>
                <a:ea typeface="Open Sans"/>
                <a:cs typeface="Open Sans"/>
                <a:sym typeface="Open Sans"/>
              </a:rPr>
              <a:t>SALMAN A</a:t>
            </a:r>
          </a:p>
          <a:p>
            <a:pPr algn="l">
              <a:lnSpc>
                <a:spcPts val="3552"/>
              </a:lnSpc>
            </a:pPr>
            <a:r>
              <a:rPr lang="en-US" sz="2537" spc="2029">
                <a:solidFill>
                  <a:srgbClr val="F5C400"/>
                </a:solidFill>
                <a:latin typeface="Open Sans"/>
                <a:ea typeface="Open Sans"/>
                <a:cs typeface="Open Sans"/>
                <a:sym typeface="Open Sans"/>
              </a:rPr>
              <a:t>PES1PG23CA350</a:t>
            </a:r>
          </a:p>
          <a:p>
            <a:pPr algn="l">
              <a:lnSpc>
                <a:spcPts val="3552"/>
              </a:lnSpc>
              <a:spcBef>
                <a:spcPct val="0"/>
              </a:spcBef>
            </a:pPr>
            <a:r>
              <a:rPr lang="en-US" sz="2537" spc="2029">
                <a:solidFill>
                  <a:srgbClr val="F5C400"/>
                </a:solidFill>
                <a:latin typeface="Open Sans"/>
                <a:ea typeface="Open Sans"/>
                <a:cs typeface="Open Sans"/>
                <a:sym typeface="Open Sans"/>
              </a:rPr>
              <a:t>SECTION ‘F’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63904" y="443340"/>
            <a:ext cx="377924" cy="365689"/>
          </a:xfrm>
          <a:custGeom>
            <a:avLst/>
            <a:gdLst/>
            <a:ahLst/>
            <a:cxnLst/>
            <a:rect r="r" b="b" t="t" l="l"/>
            <a:pathLst>
              <a:path h="365689" w="377924">
                <a:moveTo>
                  <a:pt x="0" y="0"/>
                </a:moveTo>
                <a:lnTo>
                  <a:pt x="377923" y="0"/>
                </a:lnTo>
                <a:lnTo>
                  <a:pt x="377923" y="365688"/>
                </a:lnTo>
                <a:lnTo>
                  <a:pt x="0" y="3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413153" y="9638067"/>
            <a:ext cx="72099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0" y="1028700"/>
            <a:ext cx="9268708" cy="8229600"/>
            <a:chOff x="0" y="0"/>
            <a:chExt cx="12358277" cy="10972800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/>
            <a:srcRect l="12481" t="0" r="12481" b="0"/>
            <a:stretch>
              <a:fillRect/>
            </a:stretch>
          </p:blipFill>
          <p:spPr>
            <a:xfrm flipH="false" flipV="false">
              <a:off x="0" y="0"/>
              <a:ext cx="12358277" cy="10972800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10826344" y="2127207"/>
            <a:ext cx="5391347" cy="7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2"/>
              </a:lnSpc>
            </a:pPr>
            <a:r>
              <a:rPr lang="en-US" sz="44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ABSTRACT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826344" y="3858559"/>
            <a:ext cx="1217927" cy="47625"/>
            <a:chOff x="0" y="0"/>
            <a:chExt cx="962313" cy="376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62313" cy="37630"/>
            </a:xfrm>
            <a:custGeom>
              <a:avLst/>
              <a:gdLst/>
              <a:ahLst/>
              <a:cxnLst/>
              <a:rect r="r" b="b" t="t" l="l"/>
              <a:pathLst>
                <a:path h="37630" w="962313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640518" y="5043348"/>
            <a:ext cx="8493629" cy="1994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4"/>
              </a:lnSpc>
            </a:pPr>
          </a:p>
          <a:p>
            <a:pPr algn="l">
              <a:lnSpc>
                <a:spcPts val="2314"/>
              </a:lnSpc>
            </a:pPr>
            <a:r>
              <a:rPr lang="en-US" sz="1653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    Understanding the importance of accurate price predictions for commodities in</a:t>
            </a:r>
          </a:p>
          <a:p>
            <a:pPr algn="l">
              <a:lnSpc>
                <a:spcPts val="2314"/>
              </a:lnSpc>
            </a:pPr>
            <a:r>
              <a:rPr lang="en-US" sz="1653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    various markets</a:t>
            </a:r>
          </a:p>
          <a:p>
            <a:pPr algn="l">
              <a:lnSpc>
                <a:spcPts val="2314"/>
              </a:lnSpc>
            </a:pPr>
          </a:p>
          <a:p>
            <a:pPr algn="l">
              <a:lnSpc>
                <a:spcPts val="2314"/>
              </a:lnSpc>
            </a:pPr>
            <a:r>
              <a:rPr lang="en-US" sz="1653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    </a:t>
            </a:r>
            <a:r>
              <a:rPr lang="en-US" sz="1653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The impact of price fluctuations on farmers, traders, and consumers.</a:t>
            </a:r>
          </a:p>
          <a:p>
            <a:pPr algn="l">
              <a:lnSpc>
                <a:spcPts val="2314"/>
              </a:lnSpc>
            </a:pPr>
          </a:p>
          <a:p>
            <a:pPr algn="l">
              <a:lnSpc>
                <a:spcPts val="2314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044558" y="4705118"/>
            <a:ext cx="5114499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D19C2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 Statement and Objective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40518" y="6543443"/>
            <a:ext cx="8296783" cy="192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     To predict the daily modal prices of specific commodities using historical data.</a:t>
            </a:r>
          </a:p>
          <a:p>
            <a:pPr algn="l">
              <a:lnSpc>
                <a:spcPts val="2239"/>
              </a:lnSpc>
            </a:pPr>
          </a:p>
          <a:p>
            <a:pPr algn="l">
              <a:lnSpc>
                <a:spcPts val="2239"/>
              </a:lnSpc>
            </a:pPr>
          </a:p>
          <a:p>
            <a:pPr algn="l">
              <a:lnSpc>
                <a:spcPts val="2239"/>
              </a:lnSpc>
            </a:pPr>
          </a:p>
          <a:p>
            <a:pPr algn="l">
              <a:lnSpc>
                <a:spcPts val="2239"/>
              </a:lnSpc>
            </a:pP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63904" y="443340"/>
            <a:ext cx="377924" cy="365689"/>
          </a:xfrm>
          <a:custGeom>
            <a:avLst/>
            <a:gdLst/>
            <a:ahLst/>
            <a:cxnLst/>
            <a:rect r="r" b="b" t="t" l="l"/>
            <a:pathLst>
              <a:path h="365689" w="377924">
                <a:moveTo>
                  <a:pt x="0" y="0"/>
                </a:moveTo>
                <a:lnTo>
                  <a:pt x="377923" y="0"/>
                </a:lnTo>
                <a:lnTo>
                  <a:pt x="377923" y="365688"/>
                </a:lnTo>
                <a:lnTo>
                  <a:pt x="0" y="3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63904" y="6557606"/>
            <a:ext cx="16319681" cy="3412840"/>
            <a:chOff x="0" y="0"/>
            <a:chExt cx="21759575" cy="4550453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102" t="0" r="102" b="0"/>
            <a:stretch>
              <a:fillRect/>
            </a:stretch>
          </p:blipFill>
          <p:spPr>
            <a:xfrm flipH="false" flipV="false">
              <a:off x="0" y="0"/>
              <a:ext cx="21759575" cy="4550453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0793239" y="1308900"/>
            <a:ext cx="6466061" cy="4000715"/>
            <a:chOff x="0" y="0"/>
            <a:chExt cx="8621415" cy="5334287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5"/>
            <a:srcRect l="0" t="3566" r="0" b="3566"/>
            <a:stretch>
              <a:fillRect/>
            </a:stretch>
          </p:blipFill>
          <p:spPr>
            <a:xfrm flipH="false" flipV="false">
              <a:off x="0" y="0"/>
              <a:ext cx="8621415" cy="5334287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1226377" y="1601581"/>
            <a:ext cx="1217927" cy="47625"/>
            <a:chOff x="0" y="0"/>
            <a:chExt cx="962313" cy="376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62313" cy="37630"/>
            </a:xfrm>
            <a:custGeom>
              <a:avLst/>
              <a:gdLst/>
              <a:ahLst/>
              <a:cxnLst/>
              <a:rect r="r" b="b" t="t" l="l"/>
              <a:pathLst>
                <a:path h="37630" w="962313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5289" y="1991583"/>
            <a:ext cx="677751" cy="67775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7413153" y="9638067"/>
            <a:ext cx="72099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6377" y="751878"/>
            <a:ext cx="5216134" cy="557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3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SOURCE OF THE DATA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4165" y="2989003"/>
            <a:ext cx="9304546" cy="109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74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Source of the Data:</a:t>
            </a:r>
          </a:p>
          <a:p>
            <a:pPr algn="l" marL="331472" indent="-165736" lvl="1">
              <a:lnSpc>
                <a:spcPts val="2149"/>
              </a:lnSpc>
              <a:buFont typeface="Arial"/>
              <a:buChar char="•"/>
            </a:pPr>
            <a:r>
              <a:rPr lang="en-US" sz="15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Data collected from: data.gov.in</a:t>
            </a:r>
          </a:p>
          <a:p>
            <a:pPr algn="l">
              <a:lnSpc>
                <a:spcPts val="2149"/>
              </a:lnSpc>
            </a:pPr>
            <a:r>
              <a:rPr lang="en-US" sz="15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https://www.data.gov.in/catalog/current-daily-price-various-commodities-various-markets-mandi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906109" y="2167581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79970" y="672970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4987521"/>
            <a:ext cx="5216134" cy="557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3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DATASET STRUCTURE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413153" y="9638067"/>
            <a:ext cx="72099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0"/>
            <a:ext cx="5074740" cy="5074740"/>
            <a:chOff x="0" y="0"/>
            <a:chExt cx="6766320" cy="676632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/>
            <a:srcRect l="33750" t="0" r="0" b="0"/>
            <a:stretch>
              <a:fillRect/>
            </a:stretch>
          </p:blipFill>
          <p:spPr>
            <a:xfrm flipH="false" flipV="false">
              <a:off x="0" y="0"/>
              <a:ext cx="6766320" cy="676632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5212260" y="0"/>
            <a:ext cx="5074740" cy="5074740"/>
            <a:chOff x="0" y="0"/>
            <a:chExt cx="6766320" cy="676632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3"/>
            <a:srcRect l="29999" t="0" r="0" b="0"/>
            <a:stretch>
              <a:fillRect/>
            </a:stretch>
          </p:blipFill>
          <p:spPr>
            <a:xfrm flipH="false" flipV="false">
              <a:off x="0" y="0"/>
              <a:ext cx="6766320" cy="6766320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0" y="5212260"/>
            <a:ext cx="5074740" cy="5074740"/>
            <a:chOff x="0" y="0"/>
            <a:chExt cx="6766320" cy="6766320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4"/>
            <a:srcRect l="11577" t="0" r="32172" b="0"/>
            <a:stretch>
              <a:fillRect/>
            </a:stretch>
          </p:blipFill>
          <p:spPr>
            <a:xfrm flipH="false" flipV="false">
              <a:off x="0" y="0"/>
              <a:ext cx="6766320" cy="6766320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0">
            <a:off x="5212260" y="5143500"/>
            <a:ext cx="5074740" cy="5074740"/>
            <a:chOff x="0" y="0"/>
            <a:chExt cx="6766320" cy="6766320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5"/>
            <a:srcRect l="16687" t="0" r="16687" b="0"/>
            <a:stretch>
              <a:fillRect/>
            </a:stretch>
          </p:blipFill>
          <p:spPr>
            <a:xfrm flipH="false" flipV="false">
              <a:off x="0" y="0"/>
              <a:ext cx="6766320" cy="6766320"/>
            </a:xfrm>
            <a:prstGeom prst="rect">
              <a:avLst/>
            </a:prstGeom>
          </p:spPr>
        </p:pic>
      </p:grpSp>
      <p:sp>
        <p:nvSpPr>
          <p:cNvPr name="TextBox 20" id="20"/>
          <p:cNvSpPr txBox="true"/>
          <p:nvPr/>
        </p:nvSpPr>
        <p:spPr>
          <a:xfrm rot="0">
            <a:off x="11390673" y="1914470"/>
            <a:ext cx="3668372" cy="7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2"/>
              </a:lnSpc>
            </a:pPr>
            <a:r>
              <a:rPr lang="en-US" sz="44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ATTRIBUTES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390673" y="2883823"/>
            <a:ext cx="1217927" cy="47625"/>
            <a:chOff x="0" y="0"/>
            <a:chExt cx="962313" cy="376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62313" cy="37630"/>
            </a:xfrm>
            <a:custGeom>
              <a:avLst/>
              <a:gdLst/>
              <a:ahLst/>
              <a:cxnLst/>
              <a:rect r="r" b="b" t="t" l="l"/>
              <a:pathLst>
                <a:path h="37630" w="962313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390673" y="3785102"/>
            <a:ext cx="677751" cy="67775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387794" y="3806066"/>
            <a:ext cx="4531509" cy="6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STATE: Represents the state in which the market is located.</a:t>
            </a:r>
          </a:p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      Used for regional analysis and feature engineering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1481493" y="396110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1390673" y="5062928"/>
            <a:ext cx="677751" cy="67775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2387794" y="5083892"/>
            <a:ext cx="4531509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DISTRICT:  Specifies the district within the state.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Helps in understanding local market trends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481493" y="523892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1390673" y="6340754"/>
            <a:ext cx="677751" cy="67775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2387794" y="6361717"/>
            <a:ext cx="4531509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MARKET:  The specific market where the commodity data is collected.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481493" y="6516751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1390673" y="7618579"/>
            <a:ext cx="677751" cy="677751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2387794" y="7639543"/>
            <a:ext cx="4531509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COMMODITY: The type of commodity being analyzed 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481493" y="7794577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63904" y="443340"/>
            <a:ext cx="377924" cy="365689"/>
          </a:xfrm>
          <a:custGeom>
            <a:avLst/>
            <a:gdLst/>
            <a:ahLst/>
            <a:cxnLst/>
            <a:rect r="r" b="b" t="t" l="l"/>
            <a:pathLst>
              <a:path h="365689" w="377924">
                <a:moveTo>
                  <a:pt x="0" y="0"/>
                </a:moveTo>
                <a:lnTo>
                  <a:pt x="377923" y="0"/>
                </a:lnTo>
                <a:lnTo>
                  <a:pt x="377923" y="365688"/>
                </a:lnTo>
                <a:lnTo>
                  <a:pt x="0" y="3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413153" y="9638067"/>
            <a:ext cx="72099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898530" y="1028700"/>
            <a:ext cx="5360770" cy="8229600"/>
            <a:chOff x="0" y="0"/>
            <a:chExt cx="7147693" cy="10972800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/>
            <a:srcRect l="11854" t="0" r="44705" b="0"/>
            <a:stretch>
              <a:fillRect/>
            </a:stretch>
          </p:blipFill>
          <p:spPr>
            <a:xfrm flipH="false" flipV="false">
              <a:off x="0" y="0"/>
              <a:ext cx="7147693" cy="10972800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1820231" y="1929692"/>
            <a:ext cx="4327157" cy="7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2"/>
              </a:lnSpc>
            </a:pPr>
            <a:r>
              <a:rPr lang="en-US" sz="44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ATTRIBUTES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820231" y="2899045"/>
            <a:ext cx="1217927" cy="47625"/>
            <a:chOff x="0" y="0"/>
            <a:chExt cx="962313" cy="376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62313" cy="37630"/>
            </a:xfrm>
            <a:custGeom>
              <a:avLst/>
              <a:gdLst/>
              <a:ahLst/>
              <a:cxnLst/>
              <a:rect r="r" b="b" t="t" l="l"/>
              <a:pathLst>
                <a:path h="37630" w="962313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20231" y="3990825"/>
            <a:ext cx="677751" cy="67775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817352" y="4011788"/>
            <a:ext cx="3235663" cy="403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2"/>
              </a:lnSpc>
              <a:spcBef>
                <a:spcPct val="0"/>
              </a:spcBef>
            </a:pPr>
            <a:r>
              <a:rPr lang="en-US" sz="1187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VARIETY:  Specifies the variety of the commodity (e.g., Durum wheat, Basmati rice).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11051" y="41668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820231" y="5710531"/>
            <a:ext cx="677751" cy="67775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817352" y="5731495"/>
            <a:ext cx="2960561" cy="6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ARRIVAL_DATE:  The date when the data was recorded or the commodity arrived in the market.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11051" y="588652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820231" y="7433970"/>
            <a:ext cx="677751" cy="67775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2817352" y="7454933"/>
            <a:ext cx="2960561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MIN_PRICE:  The minimum price recorded for the commodity on that day.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11051" y="7609967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6713455" y="3990825"/>
            <a:ext cx="677751" cy="67775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7710575" y="4011788"/>
            <a:ext cx="2960561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MAX_PRICE:  The maximum price recorded for the commodity on that day.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804275" y="41668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6713455" y="5710531"/>
            <a:ext cx="677751" cy="677751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7710575" y="5731495"/>
            <a:ext cx="2960561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MODAL_PRICE:  he most common price at which the commodity was traded.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804275" y="588652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6713455" y="7433970"/>
            <a:ext cx="677751" cy="677751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7710575" y="7454933"/>
            <a:ext cx="2960561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CODE:  A unique identifier for each record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804275" y="7609967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63904" y="443340"/>
            <a:ext cx="377924" cy="365689"/>
          </a:xfrm>
          <a:custGeom>
            <a:avLst/>
            <a:gdLst/>
            <a:ahLst/>
            <a:cxnLst/>
            <a:rect r="r" b="b" t="t" l="l"/>
            <a:pathLst>
              <a:path h="365689" w="377924">
                <a:moveTo>
                  <a:pt x="0" y="0"/>
                </a:moveTo>
                <a:lnTo>
                  <a:pt x="377923" y="0"/>
                </a:lnTo>
                <a:lnTo>
                  <a:pt x="377923" y="365688"/>
                </a:lnTo>
                <a:lnTo>
                  <a:pt x="0" y="3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413153" y="9638067"/>
            <a:ext cx="72099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3144500" y="6262174"/>
            <a:ext cx="4114800" cy="2996126"/>
            <a:chOff x="0" y="0"/>
            <a:chExt cx="5486400" cy="3994834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/>
            <a:srcRect l="10393" t="1035" r="0" b="1035"/>
            <a:stretch>
              <a:fillRect/>
            </a:stretch>
          </p:blipFill>
          <p:spPr>
            <a:xfrm flipH="false" flipV="false">
              <a:off x="0" y="0"/>
              <a:ext cx="5486400" cy="3994834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8736084" y="6262174"/>
            <a:ext cx="4114800" cy="2996126"/>
            <a:chOff x="0" y="0"/>
            <a:chExt cx="5486400" cy="3994834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5"/>
            <a:srcRect l="0" t="6714" r="20786" b="6714"/>
            <a:stretch>
              <a:fillRect/>
            </a:stretch>
          </p:blipFill>
          <p:spPr>
            <a:xfrm flipH="false" flipV="false">
              <a:off x="0" y="0"/>
              <a:ext cx="5486400" cy="3994834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0" y="6262174"/>
            <a:ext cx="8442469" cy="2996126"/>
            <a:chOff x="0" y="0"/>
            <a:chExt cx="11256625" cy="3994834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6"/>
            <a:srcRect l="0" t="26575" r="0" b="26575"/>
            <a:stretch>
              <a:fillRect/>
            </a:stretch>
          </p:blipFill>
          <p:spPr>
            <a:xfrm flipH="false" flipV="false">
              <a:off x="0" y="0"/>
              <a:ext cx="11256625" cy="3994834"/>
            </a:xfrm>
            <a:prstGeom prst="rect">
              <a:avLst/>
            </a:prstGeom>
          </p:spPr>
        </p:pic>
      </p:grpSp>
      <p:sp>
        <p:nvSpPr>
          <p:cNvPr name="TextBox 19" id="19"/>
          <p:cNvSpPr txBox="true"/>
          <p:nvPr/>
        </p:nvSpPr>
        <p:spPr>
          <a:xfrm rot="0">
            <a:off x="270217" y="952500"/>
            <a:ext cx="12438073" cy="63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3683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ALGORITHM’S USED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19736" y="1808380"/>
            <a:ext cx="1217927" cy="59752"/>
            <a:chOff x="0" y="0"/>
            <a:chExt cx="962313" cy="4721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62313" cy="47211"/>
            </a:xfrm>
            <a:custGeom>
              <a:avLst/>
              <a:gdLst/>
              <a:ahLst/>
              <a:cxnLst/>
              <a:rect r="r" b="b" t="t" l="l"/>
              <a:pathLst>
                <a:path h="47211" w="962313">
                  <a:moveTo>
                    <a:pt x="0" y="0"/>
                  </a:moveTo>
                  <a:lnTo>
                    <a:pt x="962313" y="0"/>
                  </a:lnTo>
                  <a:lnTo>
                    <a:pt x="962313" y="47211"/>
                  </a:lnTo>
                  <a:lnTo>
                    <a:pt x="0" y="47211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62313" cy="85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70217" y="2499656"/>
            <a:ext cx="17503433" cy="2990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Chosen Algorithm:</a:t>
            </a:r>
          </a:p>
          <a:p>
            <a:pPr algn="l" marL="410219" indent="-205110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Linear Regression:</a:t>
            </a:r>
            <a:r>
              <a:rPr lang="en-US" sz="19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A simple and interpretable model for price prediction.</a:t>
            </a:r>
          </a:p>
          <a:p>
            <a:pPr algn="l" marL="410219" indent="-205110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Forest:</a:t>
            </a:r>
            <a:r>
              <a:rPr lang="en-US" sz="19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An ensemble method that can handle non-linear relationships and interactions between variables.</a:t>
            </a:r>
          </a:p>
          <a:p>
            <a:pPr algn="l" marL="410219" indent="-205110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LSTM (Long Short-Term Memory):</a:t>
            </a:r>
            <a:r>
              <a:rPr lang="en-US" sz="19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A neural network model suitable for time-series data, capturing temporal dependencies.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Reason for Selection:</a:t>
            </a:r>
          </a:p>
          <a:p>
            <a:pPr algn="l" marL="410219" indent="-205110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Linear Regression:</a:t>
            </a:r>
            <a:r>
              <a:rPr lang="en-US" sz="19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Good for initial baseline and interpretability.</a:t>
            </a:r>
          </a:p>
          <a:p>
            <a:pPr algn="l" marL="410219" indent="-205110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Forest:</a:t>
            </a:r>
            <a:r>
              <a:rPr lang="en-US" sz="19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Handles complex interactions and provides feature importance.</a:t>
            </a:r>
          </a:p>
          <a:p>
            <a:pPr algn="l" marL="410219" indent="-205110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LSTM:</a:t>
            </a:r>
            <a:r>
              <a:rPr lang="en-US" sz="19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Suitable for capturing long-term dependencies in time-series data.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19C2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63904" y="443340"/>
            <a:ext cx="377924" cy="365689"/>
          </a:xfrm>
          <a:custGeom>
            <a:avLst/>
            <a:gdLst/>
            <a:ahLst/>
            <a:cxnLst/>
            <a:rect r="r" b="b" t="t" l="l"/>
            <a:pathLst>
              <a:path h="365689" w="377924">
                <a:moveTo>
                  <a:pt x="0" y="0"/>
                </a:moveTo>
                <a:lnTo>
                  <a:pt x="377923" y="0"/>
                </a:lnTo>
                <a:lnTo>
                  <a:pt x="377923" y="365688"/>
                </a:lnTo>
                <a:lnTo>
                  <a:pt x="0" y="3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413153" y="9638067"/>
            <a:ext cx="72099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93232" y="3064381"/>
            <a:ext cx="15101537" cy="327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27"/>
              </a:lnSpc>
              <a:spcBef>
                <a:spcPct val="0"/>
              </a:spcBef>
            </a:pPr>
            <a:r>
              <a:rPr lang="en-US" sz="1809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DAGMnOdW59s</dc:identifier>
  <dcterms:modified xsi:type="dcterms:W3CDTF">2011-08-01T06:04:30Z</dcterms:modified>
  <cp:revision>1</cp:revision>
  <dc:title>Orange Modern Agriculture Presentation</dc:title>
</cp:coreProperties>
</file>